
<file path=[Content_Types].xml><?xml version="1.0" encoding="utf-8"?>
<Types xmlns="http://schemas.openxmlformats.org/package/2006/content-types">
  <Default Extension="xml" ContentType="application/xml"/>
  <Default Extension="jpeg" ContentType="image/jpeg"/>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257" r:id="rId3"/>
    <p:sldId id="258" r:id="rId4"/>
    <p:sldId id="261" r:id="rId5"/>
    <p:sldId id="260" r:id="rId6"/>
    <p:sldId id="262" r:id="rId7"/>
    <p:sldId id="263" r:id="rId8"/>
    <p:sldId id="266" r:id="rId9"/>
    <p:sldId id="267" r:id="rId10"/>
    <p:sldId id="259" r:id="rId11"/>
    <p:sldId id="265" r:id="rId12"/>
    <p:sldId id="269" r:id="rId13"/>
    <p:sldId id="264" r:id="rId14"/>
    <p:sldId id="268" r:id="rId15"/>
    <p:sldId id="270" r:id="rId16"/>
    <p:sldId id="271" r:id="rId17"/>
    <p:sldId id="272"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08"/>
    <p:restoredTop sz="94669"/>
  </p:normalViewPr>
  <p:slideViewPr>
    <p:cSldViewPr snapToGrid="0" snapToObjects="1">
      <p:cViewPr varScale="1">
        <p:scale>
          <a:sx n="93" d="100"/>
          <a:sy n="93" d="100"/>
        </p:scale>
        <p:origin x="784" y="2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viewProps" Target="viewProps.xml"/><Relationship Id="rId21" Type="http://schemas.openxmlformats.org/officeDocument/2006/relationships/theme" Target="theme/theme1.xml"/><Relationship Id="rId2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presProps" Target="pres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3.png"/><Relationship Id="rId5"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3.png"/><Relationship Id="rId5"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2.png"/><Relationship Id="rId5"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2.png"/><Relationship Id="rId5" Type="http://schemas.microsoft.com/office/2007/relationships/hdphoto" Target="../media/hdphoto1.wdp"/><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920834" y="134694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6200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920834" y="4299696"/>
            <a:ext cx="10222992" cy="80683"/>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175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920834" y="1484779"/>
            <a:ext cx="10222992" cy="274320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9649215" y="4068923"/>
            <a:ext cx="1080904" cy="1080902"/>
            <a:chOff x="9685338" y="4460675"/>
            <a:chExt cx="1080904" cy="1080902"/>
          </a:xfrm>
        </p:grpSpPr>
        <p:sp>
          <p:nvSpPr>
            <p:cNvPr id="11" name="Oval 10"/>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2" name="Oval 11"/>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2" name="Title 1"/>
          <p:cNvSpPr>
            <a:spLocks noGrp="1"/>
          </p:cNvSpPr>
          <p:nvPr>
            <p:ph type="ctrTitle"/>
          </p:nvPr>
        </p:nvSpPr>
        <p:spPr>
          <a:xfrm>
            <a:off x="1051560" y="1432223"/>
            <a:ext cx="9966960" cy="3035808"/>
          </a:xfrm>
        </p:spPr>
        <p:txBody>
          <a:bodyPr anchor="ctr">
            <a:noAutofit/>
          </a:bodyPr>
          <a:lstStyle>
            <a:lvl1pPr algn="l">
              <a:lnSpc>
                <a:spcPct val="80000"/>
              </a:lnSpc>
              <a:defRPr sz="9600" cap="all" baseline="0">
                <a:blipFill dpi="0" rotWithShape="1">
                  <a:blip r:embed="rId4"/>
                  <a:srcRect/>
                  <a:tile tx="6350" ty="-127000" sx="65000" sy="64000" flip="none" algn="tl"/>
                </a:blipFill>
              </a:defRPr>
            </a:lvl1pPr>
          </a:lstStyle>
          <a:p>
            <a:r>
              <a:rPr lang="en-US" smtClean="0"/>
              <a:t>Click to edit Master title style</a:t>
            </a:r>
            <a:endParaRPr lang="en-US" dirty="0"/>
          </a:p>
        </p:txBody>
      </p:sp>
      <p:sp>
        <p:nvSpPr>
          <p:cNvPr id="3" name="Subtitle 2"/>
          <p:cNvSpPr>
            <a:spLocks noGrp="1"/>
          </p:cNvSpPr>
          <p:nvPr>
            <p:ph type="subTitle" idx="1"/>
          </p:nvPr>
        </p:nvSpPr>
        <p:spPr>
          <a:xfrm>
            <a:off x="1069848" y="4389120"/>
            <a:ext cx="7891272" cy="1069848"/>
          </a:xfrm>
        </p:spPr>
        <p:txBody>
          <a:bodyPr>
            <a:normAutofit/>
          </a:bodyPr>
          <a:lstStyle>
            <a:lvl1pPr marL="0" indent="0" algn="l">
              <a:buNone/>
              <a:defRPr sz="2200">
                <a:solidFill>
                  <a:schemeClr val="tx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FD29548-D901-2B49-BFCE-802BCA7B8F56}" type="datetimeFigureOut">
              <a:rPr lang="en-US" smtClean="0"/>
              <a:t>2/22/17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592733" y="4289334"/>
            <a:ext cx="1193868" cy="640080"/>
          </a:xfrm>
        </p:spPr>
        <p:txBody>
          <a:bodyPr/>
          <a:lstStyle>
            <a:lvl1pPr>
              <a:defRPr sz="2800"/>
            </a:lvl1pPr>
          </a:lstStyle>
          <a:p>
            <a:fld id="{9E22701F-841E-3747-9564-790E65E36257}" type="slidenum">
              <a:rPr lang="en-US" smtClean="0"/>
              <a:t>‹#›</a:t>
            </a:fld>
            <a:endParaRPr lang="en-US"/>
          </a:p>
        </p:txBody>
      </p:sp>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FD29548-D901-2B49-BFCE-802BCA7B8F56}" type="datetimeFigureOut">
              <a:rPr lang="en-US" smtClean="0"/>
              <a:t>2/22/17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22701F-841E-3747-9564-790E65E36257}" type="slidenum">
              <a:rPr lang="en-US" smtClean="0"/>
              <a:t>‹#›</a:t>
            </a:fld>
            <a:endParaRPr lang="en-US"/>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533400"/>
            <a:ext cx="2552700" cy="56388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66800" y="533400"/>
            <a:ext cx="7505700" cy="5638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FD29548-D901-2B49-BFCE-802BCA7B8F56}" type="datetimeFigureOut">
              <a:rPr lang="en-US" smtClean="0"/>
              <a:t>2/22/17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22701F-841E-3747-9564-790E65E36257}" type="slidenum">
              <a:rPr lang="en-US" smtClean="0"/>
              <a:t>‹#›</a:t>
            </a:fld>
            <a:endParaRPr lang="en-US"/>
          </a:p>
        </p:txBody>
      </p:sp>
    </p:spTree>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FD29548-D901-2B49-BFCE-802BCA7B8F56}" type="datetimeFigureOut">
              <a:rPr lang="en-US" smtClean="0"/>
              <a:t>2/22/17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E22701F-841E-3747-9564-790E65E36257}" type="slidenum">
              <a:rPr lang="en-US" smtClean="0"/>
              <a:t>‹#›</a:t>
            </a:fld>
            <a:endParaRPr lang="en-US"/>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4917989"/>
            <a:ext cx="12192000" cy="1940010"/>
          </a:xfrm>
          <a:prstGeom prst="rect">
            <a:avLst/>
          </a:prstGeom>
          <a:blipFill dpi="0" rotWithShape="1">
            <a:blip r:embed="rId2">
              <a:alphaModFix amt="85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167128" y="1225296"/>
            <a:ext cx="9281160" cy="3520440"/>
          </a:xfrm>
        </p:spPr>
        <p:txBody>
          <a:bodyPr anchor="ctr">
            <a:normAutofit/>
          </a:bodyPr>
          <a:lstStyle>
            <a:lvl1pPr>
              <a:lnSpc>
                <a:spcPct val="80000"/>
              </a:lnSpc>
              <a:defRPr sz="8000" b="0"/>
            </a:lvl1pPr>
          </a:lstStyle>
          <a:p>
            <a:r>
              <a:rPr lang="en-US" smtClean="0"/>
              <a:t>Click to edit Master title style</a:t>
            </a:r>
            <a:endParaRPr lang="en-US" dirty="0"/>
          </a:p>
        </p:txBody>
      </p:sp>
      <p:sp>
        <p:nvSpPr>
          <p:cNvPr id="3" name="Text Placeholder 2"/>
          <p:cNvSpPr>
            <a:spLocks noGrp="1"/>
          </p:cNvSpPr>
          <p:nvPr>
            <p:ph type="body" idx="1"/>
          </p:nvPr>
        </p:nvSpPr>
        <p:spPr>
          <a:xfrm>
            <a:off x="2165774" y="5020056"/>
            <a:ext cx="9052560" cy="1066800"/>
          </a:xfrm>
        </p:spPr>
        <p:txBody>
          <a:bodyPr anchor="t">
            <a:normAutofit/>
          </a:bodyPr>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8593667" y="6272784"/>
            <a:ext cx="2644309" cy="365125"/>
          </a:xfrm>
        </p:spPr>
        <p:txBody>
          <a:bodyPr/>
          <a:lstStyle/>
          <a:p>
            <a:fld id="{8FD29548-D901-2B49-BFCE-802BCA7B8F56}" type="datetimeFigureOut">
              <a:rPr lang="en-US" smtClean="0"/>
              <a:t>2/22/17</a:t>
            </a:fld>
            <a:endParaRPr lang="en-US"/>
          </a:p>
        </p:txBody>
      </p:sp>
      <p:sp>
        <p:nvSpPr>
          <p:cNvPr id="5" name="Footer Placeholder 4"/>
          <p:cNvSpPr>
            <a:spLocks noGrp="1"/>
          </p:cNvSpPr>
          <p:nvPr>
            <p:ph type="ftr" sz="quarter" idx="11"/>
          </p:nvPr>
        </p:nvSpPr>
        <p:spPr>
          <a:xfrm>
            <a:off x="2182708" y="6272784"/>
            <a:ext cx="6327648" cy="365125"/>
          </a:xfrm>
        </p:spPr>
        <p:txBody>
          <a:bodyPr/>
          <a:lstStyle/>
          <a:p>
            <a:endParaRPr lang="en-US"/>
          </a:p>
        </p:txBody>
      </p:sp>
      <p:grpSp>
        <p:nvGrpSpPr>
          <p:cNvPr id="8" name="Group 7"/>
          <p:cNvGrpSpPr/>
          <p:nvPr/>
        </p:nvGrpSpPr>
        <p:grpSpPr>
          <a:xfrm>
            <a:off x="897399" y="2325848"/>
            <a:ext cx="1080904" cy="1080902"/>
            <a:chOff x="9685338" y="4460675"/>
            <a:chExt cx="1080904" cy="1080902"/>
          </a:xfrm>
        </p:grpSpPr>
        <p:sp>
          <p:nvSpPr>
            <p:cNvPr id="9" name="Oval 8"/>
            <p:cNvSpPr/>
            <p:nvPr/>
          </p:nvSpPr>
          <p:spPr>
            <a:xfrm>
              <a:off x="9685338" y="4460675"/>
              <a:ext cx="1080904" cy="1080902"/>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Layer>
                    </a14:imgProps>
                  </a:ext>
                </a:extLst>
              </a:blip>
              <a:srcRect/>
              <a:tile tx="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9793429" y="4568765"/>
              <a:ext cx="864723" cy="864722"/>
            </a:xfrm>
            <a:prstGeom prst="ellipse">
              <a:avLst/>
            </a:prstGeom>
            <a:noFill/>
            <a:ln w="254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12"/>
          </p:nvPr>
        </p:nvSpPr>
        <p:spPr>
          <a:xfrm>
            <a:off x="843702" y="2506133"/>
            <a:ext cx="1188298" cy="720332"/>
          </a:xfrm>
        </p:spPr>
        <p:txBody>
          <a:bodyPr/>
          <a:lstStyle>
            <a:lvl1pPr>
              <a:defRPr sz="2800"/>
            </a:lvl1pPr>
          </a:lstStyle>
          <a:p>
            <a:fld id="{9E22701F-841E-3747-9564-790E65E36257}" type="slidenum">
              <a:rPr lang="en-US" smtClean="0"/>
              <a:t>‹#›</a:t>
            </a:fld>
            <a:endParaRPr lang="en-US"/>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069848"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64224" y="2194560"/>
            <a:ext cx="4754880" cy="3977640"/>
          </a:xfrm>
        </p:spPr>
        <p:txBody>
          <a:bodyPr/>
          <a:lstStyle>
            <a:lvl1pPr>
              <a:defRPr sz="2000"/>
            </a:lvl1pPr>
            <a:lvl2pPr>
              <a:defRPr sz="1800"/>
            </a:lvl2pPr>
            <a:lvl3pPr>
              <a:defRPr sz="16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FD29548-D901-2B49-BFCE-802BCA7B8F56}" type="datetimeFigureOut">
              <a:rPr lang="en-US" smtClean="0"/>
              <a:t>2/22/17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E22701F-841E-3747-9564-790E65E36257}" type="slidenum">
              <a:rPr lang="en-US" smtClean="0"/>
              <a:t>‹#›</a:t>
            </a:fld>
            <a:endParaRPr lang="en-US"/>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066800"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69848"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64224" y="2048256"/>
            <a:ext cx="4754880" cy="640080"/>
          </a:xfrm>
        </p:spPr>
        <p:txBody>
          <a:bodyPr anchor="ctr">
            <a:normAutofit/>
          </a:bodyPr>
          <a:lstStyle>
            <a:lvl1pPr marL="0" indent="0">
              <a:buNone/>
              <a:defRPr sz="2000" b="1">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364224" y="2743200"/>
            <a:ext cx="4754880" cy="3291840"/>
          </a:xfrm>
        </p:spPr>
        <p:txBody>
          <a:bodyPr/>
          <a:lstStyle>
            <a:lvl1pPr>
              <a:defRPr sz="20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FD29548-D901-2B49-BFCE-802BCA7B8F56}" type="datetimeFigureOut">
              <a:rPr lang="en-US" smtClean="0"/>
              <a:t>2/22/17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E22701F-841E-3747-9564-790E65E36257}" type="slidenum">
              <a:rPr lang="en-US" smtClean="0"/>
              <a:t>‹#›</a:t>
            </a:fld>
            <a:endParaRPr lang="en-US"/>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FD29548-D901-2B49-BFCE-802BCA7B8F56}" type="datetimeFigureOut">
              <a:rPr lang="en-US" smtClean="0"/>
              <a:t>2/22/17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E22701F-841E-3747-9564-790E65E36257}" type="slidenum">
              <a:rPr lang="en-US" smtClean="0"/>
              <a:t>‹#›</a:t>
            </a:fld>
            <a:endParaRPr lang="en-US"/>
          </a:p>
        </p:txBody>
      </p:sp>
      <p:sp>
        <p:nvSpPr>
          <p:cNvPr id="6" name="Title 5"/>
          <p:cNvSpPr>
            <a:spLocks noGrp="1"/>
          </p:cNvSpPr>
          <p:nvPr>
            <p:ph type="title"/>
          </p:nvPr>
        </p:nvSpPr>
        <p:spPr/>
        <p:txBody>
          <a:bodyPr/>
          <a:lstStyle/>
          <a:p>
            <a:r>
              <a:rPr lang="en-US" smtClean="0"/>
              <a:t>Click to edit Master title style</a:t>
            </a:r>
            <a:endParaRPr lang="en-US"/>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FD29548-D901-2B49-BFCE-802BCA7B8F56}" type="datetimeFigureOut">
              <a:rPr lang="en-US" smtClean="0"/>
              <a:t>2/22/17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E22701F-841E-3747-9564-790E65E36257}" type="slidenum">
              <a:rPr lang="en-US" smtClean="0"/>
              <a:t>‹#›</a:t>
            </a:fld>
            <a:endParaRPr lang="en-US"/>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Content Placeholder 2"/>
          <p:cNvSpPr>
            <a:spLocks noGrp="1"/>
          </p:cNvSpPr>
          <p:nvPr>
            <p:ph idx="1"/>
          </p:nvPr>
        </p:nvSpPr>
        <p:spPr>
          <a:xfrm>
            <a:off x="838200" y="685800"/>
            <a:ext cx="6711696" cy="5020056"/>
          </a:xfrm>
        </p:spPr>
        <p:txBody>
          <a:bodyPr/>
          <a:lstStyle>
            <a:lvl1pPr>
              <a:defRPr sz="2000"/>
            </a:lvl1pPr>
            <a:lvl2pPr>
              <a:defRPr sz="1800"/>
            </a:lvl2pPr>
            <a:lvl3pPr>
              <a:defRPr sz="1600"/>
            </a:lvl3pPr>
            <a:lvl4pPr>
              <a:defRPr sz="16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D29548-D901-2B49-BFCE-802BCA7B8F56}" type="datetimeFigureOut">
              <a:rPr lang="en-US" smtClean="0"/>
              <a:t>2/22/17</a:t>
            </a:fld>
            <a:endParaRPr lang="en-US"/>
          </a:p>
        </p:txBody>
      </p:sp>
      <p:sp>
        <p:nvSpPr>
          <p:cNvPr id="6" name="Footer Placeholder 5"/>
          <p:cNvSpPr>
            <a:spLocks noGrp="1"/>
          </p:cNvSpPr>
          <p:nvPr>
            <p:ph type="ftr" sz="quarter" idx="11"/>
          </p:nvPr>
        </p:nvSpPr>
        <p:spPr/>
        <p:txBody>
          <a:bodyPr/>
          <a:lstStyle/>
          <a:p>
            <a:endParaRPr lang="en-US"/>
          </a:p>
        </p:txBody>
      </p:sp>
      <p:grpSp>
        <p:nvGrpSpPr>
          <p:cNvPr id="9" name="Group 8"/>
          <p:cNvGrpSpPr>
            <a:grpSpLocks noChangeAspect="1"/>
          </p:cNvGrpSpPr>
          <p:nvPr/>
        </p:nvGrpSpPr>
        <p:grpSpPr>
          <a:xfrm>
            <a:off x="11401725" y="6229681"/>
            <a:ext cx="457200" cy="457200"/>
            <a:chOff x="11361456" y="6195813"/>
            <a:chExt cx="548640" cy="548640"/>
          </a:xfrm>
        </p:grpSpPr>
        <p:sp>
          <p:nvSpPr>
            <p:cNvPr id="10" name="Oval 9"/>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1" name="Oval 10"/>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9E22701F-841E-3747-9564-790E65E36257}" type="slidenum">
              <a:rPr lang="en-US" smtClean="0"/>
              <a:t>‹#›</a:t>
            </a:fld>
            <a:endParaRPr lang="en-US"/>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p:cNvSpPr/>
          <p:nvPr/>
        </p:nvSpPr>
        <p:spPr>
          <a:xfrm>
            <a:off x="8303740" y="0"/>
            <a:ext cx="3888259" cy="6857999"/>
          </a:xfrm>
          <a:prstGeom prst="rect">
            <a:avLst/>
          </a:prstGeom>
          <a:blipFill dpi="0" rotWithShape="1">
            <a:blip r:embed="rId2">
              <a:alphaModFix amt="60000"/>
              <a:lum bright="70000" contrast="-70000"/>
              <a:extLst>
                <a:ext uri="{BEBA8EAE-BF5A-486C-A8C5-ECC9F3942E4B}">
                  <a14:imgProps xmlns:a14="http://schemas.microsoft.com/office/drawing/2010/main">
                    <a14:imgLayer r:embed="rId3">
                      <a14:imgEffect>
                        <a14:sharpenSoften amount="61000"/>
                      </a14:imgEffect>
                    </a14:imgLayer>
                  </a14:imgProps>
                </a:ext>
                <a:ext uri="{28A0092B-C50C-407E-A947-70E740481C1C}">
                  <a14:useLocalDpi xmlns:a14="http://schemas.microsoft.com/office/drawing/2010/main" val="0"/>
                </a:ext>
              </a:extLst>
            </a:blip>
            <a:srcRect/>
            <a:tile tx="0" ty="-704850" sx="92000" sy="89000" flip="xy" algn="ctr"/>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8549640" y="685800"/>
            <a:ext cx="3200400" cy="1737360"/>
          </a:xfrm>
        </p:spPr>
        <p:txBody>
          <a:bodyPr anchor="b">
            <a:normAutofit/>
          </a:bodyPr>
          <a:lstStyle>
            <a:lvl1pPr>
              <a:defRPr sz="3200" b="1"/>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303740" cy="6858000"/>
          </a:xfrm>
          <a:solidFill>
            <a:schemeClr val="tx2">
              <a:lumMod val="20000"/>
              <a:lumOff val="80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8549640" y="2423160"/>
            <a:ext cx="3200400" cy="3291840"/>
          </a:xfrm>
        </p:spPr>
        <p:txBody>
          <a:bodyPr>
            <a:normAutofit/>
          </a:bodyPr>
          <a:lstStyle>
            <a:lvl1pPr marL="0" indent="0">
              <a:lnSpc>
                <a:spcPct val="100000"/>
              </a:lnSpc>
              <a:spcBef>
                <a:spcPts val="1000"/>
              </a:spcBef>
              <a:buNone/>
              <a:defRPr sz="1400">
                <a:solidFill>
                  <a:schemeClr val="accent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FD29548-D901-2B49-BFCE-802BCA7B8F56}" type="datetimeFigureOut">
              <a:rPr lang="en-US" smtClean="0"/>
              <a:t>2/22/17</a:t>
            </a:fld>
            <a:endParaRPr lang="en-US"/>
          </a:p>
        </p:txBody>
      </p:sp>
      <p:grpSp>
        <p:nvGrpSpPr>
          <p:cNvPr id="8" name="Group 7"/>
          <p:cNvGrpSpPr>
            <a:grpSpLocks noChangeAspect="1"/>
          </p:cNvGrpSpPr>
          <p:nvPr/>
        </p:nvGrpSpPr>
        <p:grpSpPr>
          <a:xfrm>
            <a:off x="11401725" y="6229681"/>
            <a:ext cx="457200" cy="457200"/>
            <a:chOff x="11361456" y="6195813"/>
            <a:chExt cx="548640" cy="548640"/>
          </a:xfrm>
        </p:grpSpPr>
        <p:sp>
          <p:nvSpPr>
            <p:cNvPr id="9" name="Oval 8"/>
            <p:cNvSpPr/>
            <p:nvPr/>
          </p:nvSpPr>
          <p:spPr>
            <a:xfrm>
              <a:off x="11361456" y="6195813"/>
              <a:ext cx="548640" cy="548640"/>
            </a:xfrm>
            <a:prstGeom prst="ellipse">
              <a:avLst/>
            </a:prstGeom>
            <a:blipFill dpi="0" rotWithShape="1">
              <a:blip r:embed="rId4">
                <a:duotone>
                  <a:schemeClr val="accent1">
                    <a:shade val="45000"/>
                    <a:satMod val="135000"/>
                  </a:schemeClr>
                  <a:prstClr val="white"/>
                </a:duotone>
                <a:extLst>
                  <a:ext uri="{BEBA8EAE-BF5A-486C-A8C5-ECC9F3942E4B}">
                    <a14:imgProps xmlns:a14="http://schemas.microsoft.com/office/drawing/2010/main">
                      <a14:imgLayer r:embed="rId5">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10" name="Oval 9"/>
            <p:cNvSpPr/>
            <p:nvPr/>
          </p:nvSpPr>
          <p:spPr>
            <a:xfrm>
              <a:off x="11396488" y="6230844"/>
              <a:ext cx="478576" cy="478578"/>
            </a:xfrm>
            <a:prstGeom prst="ellipse">
              <a:avLst/>
            </a:prstGeom>
            <a:noFill/>
            <a:ln w="12700" cap="flat" cmpd="sng" algn="ctr">
              <a:solidFill>
                <a:sysClr val="window" lastClr="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7" name="Slide Number Placeholder 6"/>
          <p:cNvSpPr>
            <a:spLocks noGrp="1"/>
          </p:cNvSpPr>
          <p:nvPr>
            <p:ph type="sldNum" sz="quarter" idx="12"/>
          </p:nvPr>
        </p:nvSpPr>
        <p:spPr/>
        <p:txBody>
          <a:bodyPr/>
          <a:lstStyle/>
          <a:p>
            <a:fld id="{9E22701F-841E-3747-9564-790E65E36257}" type="slidenum">
              <a:rPr lang="en-US" smtClean="0"/>
              <a:t>‹#›</a:t>
            </a:fld>
            <a:endParaRPr lang="en-US"/>
          </a:p>
        </p:txBody>
      </p:sp>
    </p:spTree>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2.png"/><Relationship Id="rId14" Type="http://schemas.microsoft.com/office/2007/relationships/hdphoto" Target="../media/hdphoto1.wdp"/><Relationship Id="rId15"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484632"/>
            <a:ext cx="10058400" cy="1609344"/>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69848" y="2121408"/>
            <a:ext cx="10058400" cy="405079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964424" y="6272784"/>
            <a:ext cx="3273552" cy="365125"/>
          </a:xfrm>
          <a:prstGeom prst="rect">
            <a:avLst/>
          </a:prstGeom>
        </p:spPr>
        <p:txBody>
          <a:bodyPr vert="horz" lIns="91440" tIns="45720" rIns="91440" bIns="45720" rtlCol="0" anchor="ctr"/>
          <a:lstStyle>
            <a:lvl1pPr algn="r">
              <a:defRPr sz="1100">
                <a:solidFill>
                  <a:schemeClr val="tx2"/>
                </a:solidFill>
              </a:defRPr>
            </a:lvl1pPr>
          </a:lstStyle>
          <a:p>
            <a:fld id="{8FD29548-D901-2B49-BFCE-802BCA7B8F56}" type="datetimeFigureOut">
              <a:rPr lang="en-US" smtClean="0"/>
              <a:t>2/22/17</a:t>
            </a:fld>
            <a:endParaRPr lang="en-US"/>
          </a:p>
        </p:txBody>
      </p:sp>
      <p:sp>
        <p:nvSpPr>
          <p:cNvPr id="5" name="Footer Placeholder 4"/>
          <p:cNvSpPr>
            <a:spLocks noGrp="1"/>
          </p:cNvSpPr>
          <p:nvPr>
            <p:ph type="ftr" sz="quarter" idx="3"/>
          </p:nvPr>
        </p:nvSpPr>
        <p:spPr>
          <a:xfrm>
            <a:off x="1088136" y="6272784"/>
            <a:ext cx="6327648" cy="365125"/>
          </a:xfrm>
          <a:prstGeom prst="rect">
            <a:avLst/>
          </a:prstGeom>
        </p:spPr>
        <p:txBody>
          <a:bodyPr vert="horz" lIns="91440" tIns="45720" rIns="91440" bIns="45720" rtlCol="0" anchor="ctr"/>
          <a:lstStyle>
            <a:lvl1pPr algn="l">
              <a:defRPr sz="1100">
                <a:solidFill>
                  <a:schemeClr val="tx2"/>
                </a:solidFill>
              </a:defRPr>
            </a:lvl1pPr>
          </a:lstStyle>
          <a:p>
            <a:endParaRPr lang="en-US"/>
          </a:p>
        </p:txBody>
      </p:sp>
      <p:grpSp>
        <p:nvGrpSpPr>
          <p:cNvPr id="7" name="Group 6"/>
          <p:cNvGrpSpPr>
            <a:grpSpLocks noChangeAspect="1"/>
          </p:cNvGrpSpPr>
          <p:nvPr/>
        </p:nvGrpSpPr>
        <p:grpSpPr>
          <a:xfrm>
            <a:off x="11401725" y="6229681"/>
            <a:ext cx="457200" cy="457200"/>
            <a:chOff x="11361456" y="6195813"/>
            <a:chExt cx="548640" cy="548640"/>
          </a:xfrm>
        </p:grpSpPr>
        <p:sp>
          <p:nvSpPr>
            <p:cNvPr id="8" name="Oval 7"/>
            <p:cNvSpPr/>
            <p:nvPr/>
          </p:nvSpPr>
          <p:spPr>
            <a:xfrm>
              <a:off x="11361456" y="6195813"/>
              <a:ext cx="548640" cy="548640"/>
            </a:xfrm>
            <a:prstGeom prst="ellipse">
              <a:avLst/>
            </a:prstGeom>
            <a:blipFill dpi="0" rotWithShape="1">
              <a:blip r:embed="rId13">
                <a:duotone>
                  <a:schemeClr val="accent1">
                    <a:shade val="45000"/>
                    <a:satMod val="135000"/>
                  </a:schemeClr>
                  <a:prstClr val="white"/>
                </a:duotone>
                <a:extLst>
                  <a:ext uri="{BEBA8EAE-BF5A-486C-A8C5-ECC9F3942E4B}">
                    <a14:imgProps xmlns:a14="http://schemas.microsoft.com/office/drawing/2010/main">
                      <a14:imgLayer r:embed="rId14">
                        <a14:imgEffect>
                          <a14:saturation sat="95000"/>
                        </a14:imgEffect>
                        <a14:imgEffect>
                          <a14:brightnessContrast bright="-40000" contrast="20000"/>
                        </a14:imgEffect>
                      </a14:imgLayer>
                    </a14:imgProps>
                  </a:ext>
                </a:extLst>
              </a:blip>
              <a:srcRect/>
              <a:tile tx="50800" ty="0" sx="85000" sy="85000" flip="none" algn="tl"/>
            </a:blipFill>
            <a:ln w="25400" cap="flat" cmpd="sng" algn="ctr">
              <a:noFill/>
              <a:prstDash val="solid"/>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a:ln>
                  <a:noFill/>
                </a:ln>
                <a:solidFill>
                  <a:prstClr val="white"/>
                </a:solidFill>
                <a:effectLst/>
                <a:uLnTx/>
                <a:uFillTx/>
                <a:latin typeface="Rockwell Extra Bold" pitchFamily="18" charset="0"/>
                <a:ea typeface="+mn-ea"/>
                <a:cs typeface="+mn-cs"/>
              </a:endParaRPr>
            </a:p>
          </p:txBody>
        </p:sp>
        <p:sp>
          <p:nvSpPr>
            <p:cNvPr id="9" name="Oval 8"/>
            <p:cNvSpPr/>
            <p:nvPr/>
          </p:nvSpPr>
          <p:spPr>
            <a:xfrm>
              <a:off x="11396488" y="6230844"/>
              <a:ext cx="478576" cy="478578"/>
            </a:xfrm>
            <a:prstGeom prst="ellipse">
              <a:avLst/>
            </a:prstGeom>
            <a:noFill/>
            <a:ln w="12700" cap="flat" cmpd="sng" algn="ctr">
              <a:solidFill>
                <a:srgbClr val="FFFFF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a:ea typeface="+mn-ea"/>
                <a:cs typeface="+mn-cs"/>
              </a:endParaRPr>
            </a:p>
          </p:txBody>
        </p:sp>
      </p:grpSp>
      <p:sp>
        <p:nvSpPr>
          <p:cNvPr id="6" name="Slide Number Placeholder 5"/>
          <p:cNvSpPr>
            <a:spLocks noGrp="1"/>
          </p:cNvSpPr>
          <p:nvPr>
            <p:ph type="sldNum" sz="quarter" idx="4"/>
          </p:nvPr>
        </p:nvSpPr>
        <p:spPr>
          <a:xfrm>
            <a:off x="11311128" y="6272784"/>
            <a:ext cx="640080" cy="365125"/>
          </a:xfrm>
          <a:prstGeom prst="rect">
            <a:avLst/>
          </a:prstGeom>
        </p:spPr>
        <p:txBody>
          <a:bodyPr vert="horz" lIns="91440" tIns="45720" rIns="91440" bIns="45720" rtlCol="0" anchor="ctr"/>
          <a:lstStyle>
            <a:lvl1pPr algn="ctr">
              <a:defRPr sz="1400" b="1">
                <a:solidFill>
                  <a:srgbClr val="FFFFFF"/>
                </a:solidFill>
                <a:latin typeface="+mj-lt"/>
              </a:defRPr>
            </a:lvl1pPr>
          </a:lstStyle>
          <a:p>
            <a:fld id="{9E22701F-841E-3747-9564-790E65E36257}" type="slidenum">
              <a:rPr lang="en-US" smtClean="0"/>
              <a:t>‹#›</a:t>
            </a:fld>
            <a:endParaRPr lang="en-US"/>
          </a:p>
        </p:txBody>
      </p:sp>
    </p:spTree>
    <p:extLst>
      <p:ext uri="{BB962C8B-B14F-4D97-AF65-F5344CB8AC3E}">
        <p14:creationId xmlns:p14="http://schemas.microsoft.com/office/powerpoint/2010/main" val="96926674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5400" kern="1200" cap="all" baseline="0">
          <a:blipFill>
            <a:blip r:embed="rId15">
              <a:extLst>
                <a:ext uri="{28A0092B-C50C-407E-A947-70E740481C1C}">
                  <a14:useLocalDpi xmlns:a14="http://schemas.microsoft.com/office/drawing/2010/main" val="0"/>
                </a:ext>
              </a:extLst>
            </a:blip>
            <a:tile tx="6350" ty="-127000" sx="65000" sy="64000" flip="none" algn="tl"/>
          </a:blip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 Target="slide4.xml"/><Relationship Id="rId3" Type="http://schemas.openxmlformats.org/officeDocument/2006/relationships/slide" Target="slide1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INTERNAL ASSESSMENT TRAINING: DESIGN</a:t>
            </a:r>
            <a:endParaRPr lang="en-US" dirty="0"/>
          </a:p>
        </p:txBody>
      </p:sp>
      <p:sp>
        <p:nvSpPr>
          <p:cNvPr id="3" name="Subtitle 2"/>
          <p:cNvSpPr>
            <a:spLocks noGrp="1"/>
          </p:cNvSpPr>
          <p:nvPr>
            <p:ph type="subTitle" idx="1"/>
          </p:nvPr>
        </p:nvSpPr>
        <p:spPr>
          <a:xfrm>
            <a:off x="1069848" y="4389119"/>
            <a:ext cx="10512552" cy="1568335"/>
          </a:xfrm>
        </p:spPr>
        <p:txBody>
          <a:bodyPr>
            <a:normAutofit/>
          </a:bodyPr>
          <a:lstStyle/>
          <a:p>
            <a:pPr marL="342900" indent="-342900">
              <a:buFont typeface="Arial" charset="0"/>
              <a:buChar char="•"/>
            </a:pPr>
            <a:r>
              <a:rPr lang="en-US" b="1" dirty="0">
                <a:hlinkClick r:id="" action="ppaction://hlinkshowjump?jump=nextslide"/>
              </a:rPr>
              <a:t>Aspect 1: Define the problem and select the variables</a:t>
            </a:r>
            <a:r>
              <a:rPr lang="en-US" dirty="0">
                <a:hlinkClick r:id="" action="ppaction://hlinkshowjump?jump=nextslide"/>
              </a:rPr>
              <a:t> </a:t>
            </a:r>
            <a:endParaRPr lang="en-US" dirty="0" smtClean="0"/>
          </a:p>
          <a:p>
            <a:pPr marL="342900" indent="-342900">
              <a:buFont typeface="Arial" charset="0"/>
              <a:buChar char="•"/>
            </a:pPr>
            <a:r>
              <a:rPr lang="en-US" b="1" dirty="0">
                <a:hlinkClick r:id="rId2" action="ppaction://hlinksldjump"/>
              </a:rPr>
              <a:t>Aspect 2: Controlling variables</a:t>
            </a:r>
            <a:r>
              <a:rPr lang="en-US" dirty="0">
                <a:hlinkClick r:id="rId2" action="ppaction://hlinksldjump"/>
              </a:rPr>
              <a:t> </a:t>
            </a:r>
            <a:endParaRPr lang="en-US" dirty="0" smtClean="0"/>
          </a:p>
          <a:p>
            <a:pPr marL="342900" indent="-342900">
              <a:buFont typeface="Arial" charset="0"/>
              <a:buChar char="•"/>
            </a:pPr>
            <a:r>
              <a:rPr lang="en-US" b="1" dirty="0">
                <a:hlinkClick r:id="rId3" action="ppaction://hlinksldjump"/>
              </a:rPr>
              <a:t>Aspect 3: Developing a method for collection of sufficient relevant data</a:t>
            </a:r>
            <a:r>
              <a:rPr lang="en-US" dirty="0">
                <a:hlinkClick r:id="rId3" action="ppaction://hlinksldjump"/>
              </a:rPr>
              <a:t> </a:t>
            </a:r>
            <a:endParaRPr lang="en-US" dirty="0" smtClean="0"/>
          </a:p>
          <a:p>
            <a:pPr marL="342900" indent="-342900">
              <a:buFont typeface="Arial" charset="0"/>
              <a:buChar char="•"/>
            </a:pPr>
            <a:endParaRPr lang="en-US" dirty="0"/>
          </a:p>
        </p:txBody>
      </p:sp>
    </p:spTree>
    <p:extLst>
      <p:ext uri="{BB962C8B-B14F-4D97-AF65-F5344CB8AC3E}">
        <p14:creationId xmlns:p14="http://schemas.microsoft.com/office/powerpoint/2010/main" val="14676333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1-hypothesis</a:t>
            </a:r>
            <a:endParaRPr lang="en-US" dirty="0"/>
          </a:p>
        </p:txBody>
      </p:sp>
      <p:sp>
        <p:nvSpPr>
          <p:cNvPr id="3" name="Content Placeholder 2"/>
          <p:cNvSpPr>
            <a:spLocks noGrp="1"/>
          </p:cNvSpPr>
          <p:nvPr>
            <p:ph idx="1"/>
          </p:nvPr>
        </p:nvSpPr>
        <p:spPr/>
        <p:txBody>
          <a:bodyPr/>
          <a:lstStyle/>
          <a:p>
            <a:r>
              <a:rPr lang="en-US" b="1" dirty="0"/>
              <a:t>Hypothesis </a:t>
            </a:r>
            <a:endParaRPr lang="en-US" dirty="0"/>
          </a:p>
          <a:p>
            <a:r>
              <a:rPr lang="en-US" dirty="0"/>
              <a:t>Answer your research question – what do you think will happen. It is a good idea to put why (the science) as this will help you when you do your conclusion. </a:t>
            </a:r>
          </a:p>
          <a:p>
            <a:r>
              <a:rPr lang="en-US" i="1" dirty="0" smtClean="0">
                <a:solidFill>
                  <a:srgbClr val="FF0000"/>
                </a:solidFill>
              </a:rPr>
              <a:t>E.g</a:t>
            </a:r>
            <a:r>
              <a:rPr lang="en-US" i="1" dirty="0">
                <a:solidFill>
                  <a:srgbClr val="FF0000"/>
                </a:solidFill>
              </a:rPr>
              <a:t>. As the concentration of H2O2 increases, so too will the volume of oxygen produced. This is because the rate of activity of catalase enzyme increases. However, this will only occur up to a point, then the volume produced will become constant as the enzyme activity reaches it's highest rate. </a:t>
            </a:r>
            <a:endParaRPr lang="en-US" dirty="0">
              <a:solidFill>
                <a:srgbClr val="FF0000"/>
              </a:solidFill>
            </a:endParaRPr>
          </a:p>
          <a:p>
            <a:pPr lvl="0"/>
            <a:r>
              <a:rPr lang="en-US" dirty="0"/>
              <a:t>It is </a:t>
            </a:r>
            <a:r>
              <a:rPr lang="en-US" dirty="0" smtClean="0"/>
              <a:t>quantitative (measureable)</a:t>
            </a:r>
            <a:endParaRPr lang="en-US" dirty="0"/>
          </a:p>
          <a:p>
            <a:pPr lvl="0"/>
            <a:r>
              <a:rPr lang="en-US" dirty="0"/>
              <a:t>A sketch graph is included, with explanation</a:t>
            </a:r>
          </a:p>
          <a:p>
            <a:pPr lvl="0"/>
            <a:r>
              <a:rPr lang="en-US" dirty="0"/>
              <a:t>Prediction is explained using scientific theory</a:t>
            </a:r>
          </a:p>
          <a:p>
            <a:r>
              <a:rPr lang="en-US" dirty="0"/>
              <a:t>Sources are cited </a:t>
            </a:r>
          </a:p>
        </p:txBody>
      </p:sp>
    </p:spTree>
    <p:extLst>
      <p:ext uri="{BB962C8B-B14F-4D97-AF65-F5344CB8AC3E}">
        <p14:creationId xmlns:p14="http://schemas.microsoft.com/office/powerpoint/2010/main" val="19811018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1-Checklist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74068" y="1911928"/>
            <a:ext cx="11554696" cy="3366654"/>
          </a:xfrm>
        </p:spPr>
      </p:pic>
    </p:spTree>
    <p:extLst>
      <p:ext uri="{BB962C8B-B14F-4D97-AF65-F5344CB8AC3E}">
        <p14:creationId xmlns:p14="http://schemas.microsoft.com/office/powerpoint/2010/main" val="14416438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2- equipment</a:t>
            </a:r>
            <a:endParaRPr lang="en-US" dirty="0"/>
          </a:p>
        </p:txBody>
      </p:sp>
      <p:sp>
        <p:nvSpPr>
          <p:cNvPr id="3" name="Content Placeholder 2"/>
          <p:cNvSpPr>
            <a:spLocks noGrp="1"/>
          </p:cNvSpPr>
          <p:nvPr>
            <p:ph idx="1"/>
          </p:nvPr>
        </p:nvSpPr>
        <p:spPr/>
        <p:txBody>
          <a:bodyPr/>
          <a:lstStyle/>
          <a:p>
            <a:pPr marL="0" indent="0">
              <a:buNone/>
            </a:pPr>
            <a:r>
              <a:rPr lang="en-US" b="1" dirty="0"/>
              <a:t>Equipment list </a:t>
            </a:r>
            <a:endParaRPr lang="en-US" dirty="0"/>
          </a:p>
          <a:p>
            <a:r>
              <a:rPr lang="en-US" dirty="0"/>
              <a:t>List all of the equipment you are going to use in the investigation. </a:t>
            </a:r>
            <a:endParaRPr lang="en-US" dirty="0"/>
          </a:p>
          <a:p>
            <a:r>
              <a:rPr lang="en-US" dirty="0"/>
              <a:t>A </a:t>
            </a:r>
            <a:r>
              <a:rPr lang="en-US" b="1" dirty="0"/>
              <a:t>labelled </a:t>
            </a:r>
            <a:r>
              <a:rPr lang="en-US" dirty="0"/>
              <a:t>diagram is always helpful </a:t>
            </a:r>
          </a:p>
          <a:p>
            <a:r>
              <a:rPr lang="en-US" dirty="0"/>
              <a:t>Include sizes or any other important details about the equipment </a:t>
            </a:r>
          </a:p>
          <a:p>
            <a:r>
              <a:rPr lang="en-US" i="1" dirty="0">
                <a:solidFill>
                  <a:srgbClr val="FF0000"/>
                </a:solidFill>
              </a:rPr>
              <a:t>e.g. 10mL measuring cylinder, 1 </a:t>
            </a:r>
            <a:r>
              <a:rPr lang="en-US" i="1" dirty="0" err="1">
                <a:solidFill>
                  <a:srgbClr val="FF0000"/>
                </a:solidFill>
              </a:rPr>
              <a:t>litre</a:t>
            </a:r>
            <a:r>
              <a:rPr lang="en-US" i="1" dirty="0">
                <a:solidFill>
                  <a:srgbClr val="FF0000"/>
                </a:solidFill>
              </a:rPr>
              <a:t> ice cream tub </a:t>
            </a:r>
            <a:r>
              <a:rPr lang="en-US" i="1" dirty="0" err="1">
                <a:solidFill>
                  <a:srgbClr val="FF0000"/>
                </a:solidFill>
              </a:rPr>
              <a:t>etc</a:t>
            </a:r>
            <a:r>
              <a:rPr lang="en-US" i="1" dirty="0">
                <a:solidFill>
                  <a:srgbClr val="FF0000"/>
                </a:solidFill>
              </a:rPr>
              <a:t> </a:t>
            </a:r>
            <a:endParaRPr lang="en-US" dirty="0">
              <a:solidFill>
                <a:srgbClr val="FF0000"/>
              </a:solidFill>
            </a:endParaRPr>
          </a:p>
          <a:p>
            <a:endParaRPr lang="en-US" dirty="0"/>
          </a:p>
        </p:txBody>
      </p:sp>
    </p:spTree>
    <p:extLst>
      <p:ext uri="{BB962C8B-B14F-4D97-AF65-F5344CB8AC3E}">
        <p14:creationId xmlns:p14="http://schemas.microsoft.com/office/powerpoint/2010/main" val="13738334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a:t>
            </a:r>
            <a:r>
              <a:rPr lang="en-US" dirty="0" smtClean="0"/>
              <a:t>2- controlling variables</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69975" y="2313709"/>
            <a:ext cx="10058400" cy="3061855"/>
          </a:xfrm>
        </p:spPr>
      </p:pic>
      <p:sp>
        <p:nvSpPr>
          <p:cNvPr id="5" name="Content Placeholder 2"/>
          <p:cNvSpPr txBox="1">
            <a:spLocks/>
          </p:cNvSpPr>
          <p:nvPr/>
        </p:nvSpPr>
        <p:spPr>
          <a:xfrm>
            <a:off x="501811" y="6000681"/>
            <a:ext cx="10058400" cy="469392"/>
          </a:xfrm>
          <a:prstGeom prst="rect">
            <a:avLst/>
          </a:prstGeom>
        </p:spPr>
        <p:txBody>
          <a:bodyPr vert="horz" lIns="91440" tIns="45720" rIns="91440" bIns="45720" rtlCol="0">
            <a:normAutofit/>
          </a:bodyPr>
          <a:lstStyle>
            <a:lvl1pPr marL="182880" indent="-182880" algn="l" defTabSz="914400" rtl="0" eaLnBrk="1" latinLnBrk="0" hangingPunct="1">
              <a:lnSpc>
                <a:spcPct val="90000"/>
              </a:lnSpc>
              <a:spcBef>
                <a:spcPts val="1200"/>
              </a:spcBef>
              <a:buClr>
                <a:schemeClr val="accent1">
                  <a:lumMod val="75000"/>
                </a:schemeClr>
              </a:buClr>
              <a:buSzPct val="85000"/>
              <a:buFont typeface="Wingdings" pitchFamily="2" charset="2"/>
              <a:buChar char="§"/>
              <a:defRPr sz="2000" kern="1200">
                <a:solidFill>
                  <a:schemeClr val="tx1"/>
                </a:solidFill>
                <a:latin typeface="+mn-lt"/>
                <a:ea typeface="+mn-ea"/>
                <a:cs typeface="+mn-cs"/>
              </a:defRPr>
            </a:lvl1pPr>
            <a:lvl2pPr marL="45720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800" kern="1200">
                <a:solidFill>
                  <a:schemeClr val="tx1"/>
                </a:solidFill>
                <a:latin typeface="+mn-lt"/>
                <a:ea typeface="+mn-ea"/>
                <a:cs typeface="+mn-cs"/>
              </a:defRPr>
            </a:lvl2pPr>
            <a:lvl3pPr marL="73152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3pPr>
            <a:lvl4pPr marL="100584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4pPr>
            <a:lvl5pPr marL="1280160" indent="-18288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5pPr>
            <a:lvl6pPr marL="16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6pPr>
            <a:lvl7pPr marL="19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7pPr>
            <a:lvl8pPr marL="22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8pPr>
            <a:lvl9pPr marL="2500000" indent="-228600" algn="l" defTabSz="914400" rtl="0" eaLnBrk="1" latinLnBrk="0" hangingPunct="1">
              <a:lnSpc>
                <a:spcPct val="90000"/>
              </a:lnSpc>
              <a:spcBef>
                <a:spcPts val="400"/>
              </a:spcBef>
              <a:spcAft>
                <a:spcPts val="200"/>
              </a:spcAft>
              <a:buClr>
                <a:schemeClr val="accent1">
                  <a:lumMod val="75000"/>
                </a:schemeClr>
              </a:buClr>
              <a:buSzPct val="85000"/>
              <a:buFont typeface="Wingdings" pitchFamily="2" charset="2"/>
              <a:buChar char="§"/>
              <a:defRPr sz="1600" kern="1200">
                <a:solidFill>
                  <a:schemeClr val="tx1"/>
                </a:solidFill>
                <a:latin typeface="+mn-lt"/>
                <a:ea typeface="+mn-ea"/>
                <a:cs typeface="+mn-cs"/>
              </a:defRPr>
            </a:lvl9pPr>
          </a:lstStyle>
          <a:p>
            <a:pPr marL="0" indent="0">
              <a:buFont typeface="Wingdings" pitchFamily="2" charset="2"/>
              <a:buNone/>
            </a:pPr>
            <a:r>
              <a:rPr lang="en-US" b="1" dirty="0" smtClean="0"/>
              <a:t>***Include how each variable could impact results**</a:t>
            </a:r>
            <a:endParaRPr lang="en-US" dirty="0" smtClean="0"/>
          </a:p>
        </p:txBody>
      </p:sp>
    </p:spTree>
    <p:extLst>
      <p:ext uri="{BB962C8B-B14F-4D97-AF65-F5344CB8AC3E}">
        <p14:creationId xmlns:p14="http://schemas.microsoft.com/office/powerpoint/2010/main" val="11932556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2- method</a:t>
            </a:r>
            <a:endParaRPr lang="en-US" dirty="0"/>
          </a:p>
        </p:txBody>
      </p:sp>
      <p:sp>
        <p:nvSpPr>
          <p:cNvPr id="3" name="Content Placeholder 2"/>
          <p:cNvSpPr>
            <a:spLocks noGrp="1"/>
          </p:cNvSpPr>
          <p:nvPr>
            <p:ph idx="1"/>
          </p:nvPr>
        </p:nvSpPr>
        <p:spPr/>
        <p:txBody>
          <a:bodyPr/>
          <a:lstStyle/>
          <a:p>
            <a:pPr marL="0" indent="0">
              <a:buNone/>
            </a:pPr>
            <a:r>
              <a:rPr lang="en-US" b="1" dirty="0"/>
              <a:t>Method </a:t>
            </a:r>
            <a:endParaRPr lang="en-US" b="1" dirty="0" smtClean="0"/>
          </a:p>
          <a:p>
            <a:r>
              <a:rPr lang="en-US" dirty="0" smtClean="0"/>
              <a:t>Write </a:t>
            </a:r>
            <a:r>
              <a:rPr lang="en-US" dirty="0"/>
              <a:t>a numbered, step by step method of how you will carry out the investigation. If this is an adaptation of a </a:t>
            </a:r>
            <a:r>
              <a:rPr lang="en-US" dirty="0" smtClean="0"/>
              <a:t>general </a:t>
            </a:r>
            <a:r>
              <a:rPr lang="en-US" dirty="0"/>
              <a:t>method you have been given, </a:t>
            </a:r>
            <a:r>
              <a:rPr lang="en-US" b="1" dirty="0"/>
              <a:t>you must reference this</a:t>
            </a:r>
            <a:r>
              <a:rPr lang="en-US" dirty="0"/>
              <a:t>. </a:t>
            </a:r>
            <a:endParaRPr lang="en-US" dirty="0"/>
          </a:p>
          <a:p>
            <a:pPr lvl="1"/>
            <a:r>
              <a:rPr lang="en-US" b="1" dirty="0"/>
              <a:t>Make sure you include all of the variables you will control and monitor </a:t>
            </a:r>
            <a:r>
              <a:rPr lang="en-US" dirty="0"/>
              <a:t>(as mentioned in your </a:t>
            </a:r>
            <a:r>
              <a:rPr lang="en-US" dirty="0" smtClean="0"/>
              <a:t>table</a:t>
            </a:r>
            <a:r>
              <a:rPr lang="en-US" dirty="0"/>
              <a:t>) </a:t>
            </a:r>
          </a:p>
          <a:p>
            <a:pPr lvl="1"/>
            <a:r>
              <a:rPr lang="en-US" dirty="0"/>
              <a:t>Include any values (volumes, times, sizes </a:t>
            </a:r>
            <a:r>
              <a:rPr lang="en-US" dirty="0" err="1"/>
              <a:t>etc</a:t>
            </a:r>
            <a:r>
              <a:rPr lang="en-US" dirty="0"/>
              <a:t>) </a:t>
            </a:r>
          </a:p>
          <a:p>
            <a:pPr lvl="1"/>
            <a:r>
              <a:rPr lang="en-US" dirty="0"/>
              <a:t>Check that all of your variables (independent, dependent and controlled) are covered in your method. </a:t>
            </a:r>
          </a:p>
          <a:p>
            <a:endParaRPr lang="en-US" dirty="0"/>
          </a:p>
        </p:txBody>
      </p:sp>
    </p:spTree>
    <p:extLst>
      <p:ext uri="{BB962C8B-B14F-4D97-AF65-F5344CB8AC3E}">
        <p14:creationId xmlns:p14="http://schemas.microsoft.com/office/powerpoint/2010/main" val="5033104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2- checklist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4248" y="1956376"/>
            <a:ext cx="11379768" cy="3834823"/>
          </a:xfrm>
        </p:spPr>
      </p:pic>
    </p:spTree>
    <p:extLst>
      <p:ext uri="{BB962C8B-B14F-4D97-AF65-F5344CB8AC3E}">
        <p14:creationId xmlns:p14="http://schemas.microsoft.com/office/powerpoint/2010/main" val="14522269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3-Developing a method for collection of data</a:t>
            </a:r>
            <a:endParaRPr lang="en-US" dirty="0"/>
          </a:p>
        </p:txBody>
      </p:sp>
      <p:sp>
        <p:nvSpPr>
          <p:cNvPr id="3" name="Content Placeholder 2"/>
          <p:cNvSpPr>
            <a:spLocks noGrp="1"/>
          </p:cNvSpPr>
          <p:nvPr>
            <p:ph idx="1"/>
          </p:nvPr>
        </p:nvSpPr>
        <p:spPr/>
        <p:txBody>
          <a:bodyPr/>
          <a:lstStyle/>
          <a:p>
            <a:pPr marL="0" indent="0">
              <a:buNone/>
            </a:pPr>
            <a:r>
              <a:rPr lang="en-US" b="1" i="1" dirty="0" smtClean="0"/>
              <a:t> </a:t>
            </a:r>
            <a:endParaRPr lang="en-US" dirty="0"/>
          </a:p>
          <a:p>
            <a:pPr lvl="1"/>
            <a:r>
              <a:rPr lang="en-US" b="1" dirty="0"/>
              <a:t>ALWAYS </a:t>
            </a:r>
            <a:r>
              <a:rPr lang="en-US" dirty="0"/>
              <a:t>plan to repeat the experiment </a:t>
            </a:r>
            <a:r>
              <a:rPr lang="en-US" b="1" dirty="0"/>
              <a:t>5 </a:t>
            </a:r>
            <a:r>
              <a:rPr lang="en-US" dirty="0"/>
              <a:t>times and change your independent variable </a:t>
            </a:r>
            <a:r>
              <a:rPr lang="en-US" b="1" dirty="0"/>
              <a:t>5 </a:t>
            </a:r>
            <a:r>
              <a:rPr lang="en-US" dirty="0"/>
              <a:t>times (even if you know you will not have time!) </a:t>
            </a:r>
          </a:p>
          <a:p>
            <a:pPr lvl="1"/>
            <a:r>
              <a:rPr lang="en-US" b="1" dirty="0"/>
              <a:t>OR</a:t>
            </a:r>
            <a:r>
              <a:rPr lang="en-US" dirty="0"/>
              <a:t>: if comparing two things, plan to collect at least </a:t>
            </a:r>
            <a:r>
              <a:rPr lang="en-US" b="1" dirty="0"/>
              <a:t>50 </a:t>
            </a:r>
            <a:r>
              <a:rPr lang="en-US" dirty="0"/>
              <a:t>trials </a:t>
            </a:r>
          </a:p>
          <a:p>
            <a:endParaRPr lang="en-US" dirty="0"/>
          </a:p>
        </p:txBody>
      </p:sp>
    </p:spTree>
    <p:extLst>
      <p:ext uri="{BB962C8B-B14F-4D97-AF65-F5344CB8AC3E}">
        <p14:creationId xmlns:p14="http://schemas.microsoft.com/office/powerpoint/2010/main" val="15974346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3 - checklist</a:t>
            </a:r>
            <a:endParaRPr lang="en-US" dirty="0"/>
          </a:p>
        </p:txBody>
      </p:sp>
      <p:pic>
        <p:nvPicPr>
          <p:cNvPr id="5"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8108" y="2151334"/>
            <a:ext cx="11701880" cy="4166339"/>
          </a:xfrm>
          <a:prstGeom prst="rect">
            <a:avLst/>
          </a:prstGeom>
        </p:spPr>
      </p:pic>
    </p:spTree>
    <p:extLst>
      <p:ext uri="{BB962C8B-B14F-4D97-AF65-F5344CB8AC3E}">
        <p14:creationId xmlns:p14="http://schemas.microsoft.com/office/powerpoint/2010/main" val="11933763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1-title and aim</a:t>
            </a:r>
            <a:endParaRPr lang="en-US" dirty="0"/>
          </a:p>
        </p:txBody>
      </p:sp>
      <p:sp>
        <p:nvSpPr>
          <p:cNvPr id="3" name="Content Placeholder 2"/>
          <p:cNvSpPr>
            <a:spLocks noGrp="1"/>
          </p:cNvSpPr>
          <p:nvPr>
            <p:ph idx="1"/>
          </p:nvPr>
        </p:nvSpPr>
        <p:spPr/>
        <p:txBody>
          <a:bodyPr/>
          <a:lstStyle/>
          <a:p>
            <a:pPr marL="0" indent="0">
              <a:buNone/>
            </a:pPr>
            <a:r>
              <a:rPr lang="en-US" b="1" dirty="0"/>
              <a:t>Title of the Investigation </a:t>
            </a:r>
            <a:endParaRPr lang="en-US" b="1" dirty="0" smtClean="0"/>
          </a:p>
          <a:p>
            <a:pPr marL="0" indent="0">
              <a:buNone/>
            </a:pPr>
            <a:endParaRPr lang="en-US" dirty="0"/>
          </a:p>
          <a:p>
            <a:pPr marL="0" indent="0">
              <a:buNone/>
            </a:pPr>
            <a:r>
              <a:rPr lang="en-US" b="1" dirty="0"/>
              <a:t>Aim </a:t>
            </a:r>
            <a:endParaRPr lang="en-US" dirty="0"/>
          </a:p>
          <a:p>
            <a:r>
              <a:rPr lang="en-US" dirty="0"/>
              <a:t>General aim of the investigation. </a:t>
            </a:r>
            <a:endParaRPr lang="en-US" dirty="0" smtClean="0"/>
          </a:p>
          <a:p>
            <a:r>
              <a:rPr lang="en-US" dirty="0" smtClean="0"/>
              <a:t>” To investigate the effect of [x (independent variable)] on [y (dependent variable)]”</a:t>
            </a:r>
            <a:endParaRPr lang="en-US" dirty="0"/>
          </a:p>
          <a:p>
            <a:r>
              <a:rPr lang="en-US" i="1" dirty="0" smtClean="0">
                <a:solidFill>
                  <a:srgbClr val="FF0000"/>
                </a:solidFill>
              </a:rPr>
              <a:t>E.g</a:t>
            </a:r>
            <a:r>
              <a:rPr lang="en-US" i="1" dirty="0">
                <a:solidFill>
                  <a:srgbClr val="FF0000"/>
                </a:solidFill>
              </a:rPr>
              <a:t>. To investigate the effect of substrate concentration on enzyme activity </a:t>
            </a:r>
            <a:endParaRPr lang="en-US" dirty="0">
              <a:solidFill>
                <a:srgbClr val="FF0000"/>
              </a:solidFill>
            </a:endParaRPr>
          </a:p>
          <a:p>
            <a:endParaRPr lang="en-US" dirty="0">
              <a:solidFill>
                <a:srgbClr val="FF0000"/>
              </a:solidFill>
            </a:endParaRPr>
          </a:p>
        </p:txBody>
      </p:sp>
    </p:spTree>
    <p:extLst>
      <p:ext uri="{BB962C8B-B14F-4D97-AF65-F5344CB8AC3E}">
        <p14:creationId xmlns:p14="http://schemas.microsoft.com/office/powerpoint/2010/main" val="20277397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1-research question</a:t>
            </a:r>
            <a:endParaRPr lang="en-US" dirty="0"/>
          </a:p>
        </p:txBody>
      </p:sp>
      <p:sp>
        <p:nvSpPr>
          <p:cNvPr id="3" name="Content Placeholder 2"/>
          <p:cNvSpPr>
            <a:spLocks noGrp="1"/>
          </p:cNvSpPr>
          <p:nvPr>
            <p:ph idx="1"/>
          </p:nvPr>
        </p:nvSpPr>
        <p:spPr/>
        <p:txBody>
          <a:bodyPr/>
          <a:lstStyle/>
          <a:p>
            <a:pPr marL="0" indent="0">
              <a:buNone/>
            </a:pPr>
            <a:r>
              <a:rPr lang="en-US" b="1" dirty="0"/>
              <a:t>Research question </a:t>
            </a:r>
            <a:r>
              <a:rPr lang="en-US" b="1" i="1" dirty="0"/>
              <a:t/>
            </a:r>
            <a:br>
              <a:rPr lang="en-US" b="1" i="1" dirty="0"/>
            </a:br>
            <a:endParaRPr lang="en-US" b="1" i="1" dirty="0" smtClean="0"/>
          </a:p>
          <a:p>
            <a:r>
              <a:rPr lang="en-US" dirty="0" smtClean="0"/>
              <a:t>What </a:t>
            </a:r>
            <a:r>
              <a:rPr lang="en-US" dirty="0"/>
              <a:t>you actually want to find out from this investigation. It </a:t>
            </a:r>
            <a:r>
              <a:rPr lang="en-US" b="1" dirty="0"/>
              <a:t>MUST </a:t>
            </a:r>
            <a:r>
              <a:rPr lang="en-US" dirty="0"/>
              <a:t>be written as a question and be focused </a:t>
            </a:r>
          </a:p>
          <a:p>
            <a:r>
              <a:rPr lang="en-US" dirty="0"/>
              <a:t>(i.e. includes the independent and dependent variables). </a:t>
            </a:r>
          </a:p>
          <a:p>
            <a:r>
              <a:rPr lang="en-US" dirty="0">
                <a:solidFill>
                  <a:srgbClr val="FF0000"/>
                </a:solidFill>
              </a:rPr>
              <a:t>• </a:t>
            </a:r>
            <a:r>
              <a:rPr lang="en-US" i="1" dirty="0">
                <a:solidFill>
                  <a:srgbClr val="FF0000"/>
                </a:solidFill>
              </a:rPr>
              <a:t>E.g. “What is the effect of the hydrogen peroxide concentration(substrate) on the volume of oxygen produced as shown by......” </a:t>
            </a:r>
            <a:endParaRPr lang="en-US" dirty="0">
              <a:solidFill>
                <a:srgbClr val="FF0000"/>
              </a:solidFill>
            </a:endParaRPr>
          </a:p>
          <a:p>
            <a:endParaRPr lang="en-US" dirty="0">
              <a:solidFill>
                <a:srgbClr val="FF0000"/>
              </a:solidFill>
            </a:endParaRPr>
          </a:p>
        </p:txBody>
      </p:sp>
    </p:spTree>
    <p:extLst>
      <p:ext uri="{BB962C8B-B14F-4D97-AF65-F5344CB8AC3E}">
        <p14:creationId xmlns:p14="http://schemas.microsoft.com/office/powerpoint/2010/main" val="13596243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1-background information</a:t>
            </a:r>
            <a:endParaRPr lang="en-US" dirty="0"/>
          </a:p>
        </p:txBody>
      </p:sp>
      <p:sp>
        <p:nvSpPr>
          <p:cNvPr id="3" name="Content Placeholder 2"/>
          <p:cNvSpPr>
            <a:spLocks noGrp="1"/>
          </p:cNvSpPr>
          <p:nvPr>
            <p:ph idx="1"/>
          </p:nvPr>
        </p:nvSpPr>
        <p:spPr/>
        <p:txBody>
          <a:bodyPr/>
          <a:lstStyle/>
          <a:p>
            <a:pPr marL="0" indent="0">
              <a:buNone/>
            </a:pPr>
            <a:r>
              <a:rPr lang="en-US" b="1" dirty="0" smtClean="0"/>
              <a:t>Background</a:t>
            </a:r>
          </a:p>
          <a:p>
            <a:pPr marL="0" indent="0">
              <a:buNone/>
            </a:pPr>
            <a:endParaRPr lang="en-US" dirty="0"/>
          </a:p>
          <a:p>
            <a:r>
              <a:rPr lang="en-US" dirty="0"/>
              <a:t>The scientific theory behind the concept you are investigating. Include any references as footnotes. </a:t>
            </a:r>
          </a:p>
          <a:p>
            <a:endParaRPr lang="en-US" dirty="0"/>
          </a:p>
        </p:txBody>
      </p:sp>
    </p:spTree>
    <p:extLst>
      <p:ext uri="{BB962C8B-B14F-4D97-AF65-F5344CB8AC3E}">
        <p14:creationId xmlns:p14="http://schemas.microsoft.com/office/powerpoint/2010/main" val="212214013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9491" y="484632"/>
            <a:ext cx="12496800" cy="1609344"/>
          </a:xfrm>
        </p:spPr>
        <p:txBody>
          <a:bodyPr/>
          <a:lstStyle/>
          <a:p>
            <a:r>
              <a:rPr lang="en-US" dirty="0" smtClean="0"/>
              <a:t>Aspect 1 – variables (</a:t>
            </a:r>
            <a:r>
              <a:rPr lang="en-US" smtClean="0"/>
              <a:t>independent variable)</a:t>
            </a:r>
            <a:endParaRPr lang="en-US" dirty="0"/>
          </a:p>
        </p:txBody>
      </p:sp>
      <p:sp>
        <p:nvSpPr>
          <p:cNvPr id="3" name="Content Placeholder 2"/>
          <p:cNvSpPr>
            <a:spLocks noGrp="1"/>
          </p:cNvSpPr>
          <p:nvPr>
            <p:ph idx="1"/>
          </p:nvPr>
        </p:nvSpPr>
        <p:spPr/>
        <p:txBody>
          <a:bodyPr/>
          <a:lstStyle/>
          <a:p>
            <a:pPr marL="0" indent="0">
              <a:buNone/>
            </a:pPr>
            <a:r>
              <a:rPr lang="en-US" b="1" dirty="0" smtClean="0"/>
              <a:t>Independent </a:t>
            </a:r>
            <a:r>
              <a:rPr lang="en-US" b="1" dirty="0"/>
              <a:t>variable </a:t>
            </a:r>
            <a:endParaRPr lang="en-US" dirty="0"/>
          </a:p>
          <a:p>
            <a:r>
              <a:rPr lang="en-US" dirty="0"/>
              <a:t>State what you are going to change and give the range (numerical values). </a:t>
            </a:r>
          </a:p>
          <a:p>
            <a:r>
              <a:rPr lang="en-US" b="1" dirty="0"/>
              <a:t>Always </a:t>
            </a:r>
            <a:r>
              <a:rPr lang="en-US" dirty="0"/>
              <a:t>plan to test a range of at least 5 different values (unless comparing 2 things) </a:t>
            </a:r>
          </a:p>
          <a:p>
            <a:r>
              <a:rPr lang="en-US" dirty="0"/>
              <a:t>Make sure the range is extensive enough to give you the full trend you expect to find (go low enough and high enough!!) </a:t>
            </a:r>
          </a:p>
          <a:p>
            <a:pPr lvl="1"/>
            <a:r>
              <a:rPr lang="en-US" dirty="0"/>
              <a:t> you may need to have done some research to know this but if you have done some background reading to write your introduction it should cover this </a:t>
            </a:r>
          </a:p>
          <a:p>
            <a:pPr lvl="1"/>
            <a:r>
              <a:rPr lang="en-US" dirty="0"/>
              <a:t>o</a:t>
            </a:r>
            <a:r>
              <a:rPr lang="en-US" dirty="0" smtClean="0"/>
              <a:t>r </a:t>
            </a:r>
            <a:r>
              <a:rPr lang="en-US" dirty="0"/>
              <a:t>you may have tested the extremities of the range in your preliminary experiments to check they work </a:t>
            </a:r>
          </a:p>
          <a:p>
            <a:endParaRPr lang="en-US" dirty="0"/>
          </a:p>
        </p:txBody>
      </p:sp>
    </p:spTree>
    <p:extLst>
      <p:ext uri="{BB962C8B-B14F-4D97-AF65-F5344CB8AC3E}">
        <p14:creationId xmlns:p14="http://schemas.microsoft.com/office/powerpoint/2010/main" val="12377240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7309" y="484632"/>
            <a:ext cx="10917381" cy="1609344"/>
          </a:xfrm>
        </p:spPr>
        <p:txBody>
          <a:bodyPr/>
          <a:lstStyle/>
          <a:p>
            <a:r>
              <a:rPr lang="en-US" dirty="0" smtClean="0"/>
              <a:t>Aspect 1-variables (dependent variable)</a:t>
            </a:r>
            <a:endParaRPr lang="en-US" dirty="0"/>
          </a:p>
        </p:txBody>
      </p:sp>
      <p:sp>
        <p:nvSpPr>
          <p:cNvPr id="3" name="Content Placeholder 2"/>
          <p:cNvSpPr>
            <a:spLocks noGrp="1"/>
          </p:cNvSpPr>
          <p:nvPr>
            <p:ph idx="1"/>
          </p:nvPr>
        </p:nvSpPr>
        <p:spPr/>
        <p:txBody>
          <a:bodyPr/>
          <a:lstStyle/>
          <a:p>
            <a:r>
              <a:rPr lang="en-US" b="1" dirty="0"/>
              <a:t>Dependent Variable </a:t>
            </a:r>
            <a:endParaRPr lang="en-US" dirty="0"/>
          </a:p>
          <a:p>
            <a:pPr lvl="1"/>
            <a:r>
              <a:rPr lang="en-US" dirty="0"/>
              <a:t>State what you are going to measure and how. </a:t>
            </a:r>
          </a:p>
          <a:p>
            <a:pPr lvl="1"/>
            <a:r>
              <a:rPr lang="en-US" dirty="0"/>
              <a:t>Include any times </a:t>
            </a:r>
            <a:r>
              <a:rPr lang="en-US" dirty="0" err="1"/>
              <a:t>etc</a:t>
            </a:r>
            <a:r>
              <a:rPr lang="en-US" dirty="0"/>
              <a:t> that are used in this </a:t>
            </a:r>
            <a:endParaRPr lang="en-US" dirty="0" smtClean="0"/>
          </a:p>
          <a:p>
            <a:pPr lvl="1"/>
            <a:r>
              <a:rPr lang="en-US" i="1" dirty="0" smtClean="0">
                <a:solidFill>
                  <a:srgbClr val="FF0000"/>
                </a:solidFill>
              </a:rPr>
              <a:t>E.g</a:t>
            </a:r>
            <a:r>
              <a:rPr lang="en-US" i="1" dirty="0">
                <a:solidFill>
                  <a:srgbClr val="FF0000"/>
                </a:solidFill>
              </a:rPr>
              <a:t>. the volume of oxygen produced in 30 seconds as an indication of the rate of activity of the enzyme </a:t>
            </a:r>
            <a:endParaRPr lang="en-US" dirty="0">
              <a:solidFill>
                <a:srgbClr val="FF0000"/>
              </a:solidFill>
            </a:endParaRPr>
          </a:p>
          <a:p>
            <a:endParaRPr lang="en-US" dirty="0"/>
          </a:p>
        </p:txBody>
      </p:sp>
    </p:spTree>
    <p:extLst>
      <p:ext uri="{BB962C8B-B14F-4D97-AF65-F5344CB8AC3E}">
        <p14:creationId xmlns:p14="http://schemas.microsoft.com/office/powerpoint/2010/main" val="8712304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1-variables (control)</a:t>
            </a:r>
            <a:endParaRPr lang="en-US" dirty="0"/>
          </a:p>
        </p:txBody>
      </p:sp>
      <p:sp>
        <p:nvSpPr>
          <p:cNvPr id="3" name="Content Placeholder 2"/>
          <p:cNvSpPr>
            <a:spLocks noGrp="1"/>
          </p:cNvSpPr>
          <p:nvPr>
            <p:ph idx="1"/>
          </p:nvPr>
        </p:nvSpPr>
        <p:spPr/>
        <p:txBody>
          <a:bodyPr/>
          <a:lstStyle/>
          <a:p>
            <a:r>
              <a:rPr lang="en-US" b="1" dirty="0"/>
              <a:t>Control/Fixed Variables </a:t>
            </a:r>
            <a:endParaRPr lang="en-US" dirty="0"/>
          </a:p>
          <a:p>
            <a:pPr lvl="1"/>
            <a:r>
              <a:rPr lang="en-US" dirty="0"/>
              <a:t>It is a good idea to do a </a:t>
            </a:r>
            <a:r>
              <a:rPr lang="en-US" b="1" dirty="0"/>
              <a:t>table </a:t>
            </a:r>
            <a:r>
              <a:rPr lang="en-US" dirty="0"/>
              <a:t>of the variables that will need to be controlled so as not to influence your </a:t>
            </a:r>
            <a:r>
              <a:rPr lang="en-US" dirty="0" smtClean="0"/>
              <a:t>results </a:t>
            </a:r>
            <a:r>
              <a:rPr lang="en-US" dirty="0"/>
              <a:t>(make it a fair test). </a:t>
            </a:r>
          </a:p>
          <a:p>
            <a:pPr lvl="1"/>
            <a:r>
              <a:rPr lang="en-US" dirty="0"/>
              <a:t>You must list all of the main factors that could affect the experiment you are doing. Going back to your theory will help with this. Aim for a minimum of 5, but this is not a definite number. </a:t>
            </a:r>
          </a:p>
          <a:p>
            <a:pPr lvl="1"/>
            <a:r>
              <a:rPr lang="en-US" dirty="0"/>
              <a:t>Include any variables that you may be unable control but that you will monitor. This way it is clear that you have identified them and you may talk about them in your evaluation (you may not always have these) </a:t>
            </a:r>
          </a:p>
          <a:p>
            <a:endParaRPr lang="en-US" dirty="0"/>
          </a:p>
        </p:txBody>
      </p:sp>
    </p:spTree>
    <p:extLst>
      <p:ext uri="{BB962C8B-B14F-4D97-AF65-F5344CB8AC3E}">
        <p14:creationId xmlns:p14="http://schemas.microsoft.com/office/powerpoint/2010/main" val="6913544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1- variables (uncertainty)</a:t>
            </a:r>
            <a:endParaRPr lang="en-US" dirty="0"/>
          </a:p>
        </p:txBody>
      </p:sp>
      <p:sp>
        <p:nvSpPr>
          <p:cNvPr id="3" name="Content Placeholder 2"/>
          <p:cNvSpPr>
            <a:spLocks noGrp="1"/>
          </p:cNvSpPr>
          <p:nvPr>
            <p:ph idx="1"/>
          </p:nvPr>
        </p:nvSpPr>
        <p:spPr/>
        <p:txBody>
          <a:bodyPr/>
          <a:lstStyle/>
          <a:p>
            <a:r>
              <a:rPr lang="en-US" dirty="0"/>
              <a:t>Usually the instrument manufacturer will indicate this – read what is provided by the manufacturer.</a:t>
            </a:r>
          </a:p>
          <a:p>
            <a:r>
              <a:rPr lang="en-US" dirty="0"/>
              <a:t>Be sure that the number of significant digits in the data table/graph reflects the precision of the instrument used (for ex. If the manufacturer states that the accuracy of a balance is to 0.1g – and your average mass is 2.06g, be sure to round the average to 2.1g) Your data must be </a:t>
            </a:r>
            <a:r>
              <a:rPr lang="en-US" b="1" dirty="0"/>
              <a:t>consistent </a:t>
            </a:r>
            <a:r>
              <a:rPr lang="en-US" dirty="0"/>
              <a:t>with your measurement tool regarding </a:t>
            </a:r>
            <a:r>
              <a:rPr lang="en-US" b="1" dirty="0"/>
              <a:t>significant figures</a:t>
            </a:r>
            <a:r>
              <a:rPr lang="en-US" dirty="0"/>
              <a:t>.</a:t>
            </a:r>
          </a:p>
          <a:p>
            <a:endParaRPr lang="en-US" dirty="0"/>
          </a:p>
        </p:txBody>
      </p:sp>
    </p:spTree>
    <p:extLst>
      <p:ext uri="{BB962C8B-B14F-4D97-AF65-F5344CB8AC3E}">
        <p14:creationId xmlns:p14="http://schemas.microsoft.com/office/powerpoint/2010/main" val="17055003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Aspect 1-variables (uncertainty)</a:t>
            </a:r>
            <a:endParaRPr lang="en-US" dirty="0"/>
          </a:p>
        </p:txBody>
      </p:sp>
      <p:sp>
        <p:nvSpPr>
          <p:cNvPr id="3" name="Content Placeholder 2"/>
          <p:cNvSpPr>
            <a:spLocks noGrp="1"/>
          </p:cNvSpPr>
          <p:nvPr>
            <p:ph idx="1"/>
          </p:nvPr>
        </p:nvSpPr>
        <p:spPr/>
        <p:txBody>
          <a:bodyPr/>
          <a:lstStyle/>
          <a:p>
            <a:r>
              <a:rPr lang="en-US" dirty="0"/>
              <a:t>As a “rule-of-thumb”, if not specified, use +/- 1/2 of the smallest measurement unit  (ex metric ruler is lined to 1mm,so the limit of uncertainty of the ruler is +/- 0.5 mm.)</a:t>
            </a:r>
          </a:p>
          <a:p>
            <a:r>
              <a:rPr lang="en-US" dirty="0"/>
              <a:t> If  the room temperature is read as 25 degrees C, with a thermometer that is scored at 1 degree intervals – what is the range of possible temperatures for the room?</a:t>
            </a:r>
          </a:p>
          <a:p>
            <a:r>
              <a:rPr lang="en-US" dirty="0"/>
              <a:t>  (</a:t>
            </a:r>
            <a:r>
              <a:rPr lang="en-US" dirty="0" err="1"/>
              <a:t>ans.s</a:t>
            </a:r>
            <a:r>
              <a:rPr lang="en-US" dirty="0"/>
              <a:t> +/- 0.5 degrees Celsius  - if you read 15</a:t>
            </a:r>
            <a:r>
              <a:rPr lang="en-US" baseline="30000" dirty="0"/>
              <a:t>o</a:t>
            </a:r>
            <a:r>
              <a:rPr lang="en-US" dirty="0"/>
              <a:t>C, it may in fact be 14.5 or 15.5 degrees)</a:t>
            </a:r>
          </a:p>
          <a:p>
            <a:endParaRPr lang="en-US" dirty="0"/>
          </a:p>
          <a:p>
            <a:endParaRPr lang="en-US" dirty="0"/>
          </a:p>
        </p:txBody>
      </p:sp>
    </p:spTree>
    <p:extLst>
      <p:ext uri="{BB962C8B-B14F-4D97-AF65-F5344CB8AC3E}">
        <p14:creationId xmlns:p14="http://schemas.microsoft.com/office/powerpoint/2010/main" val="172020582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Wood Type">
  <a:themeElements>
    <a:clrScheme name="Wood Type">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Wood Type">
      <a:majorFont>
        <a:latin typeface="Rockwell Condensed" panose="02060603050405020104"/>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panose="02060603020205020403"/>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ood Type">
      <a:fillStyleLst>
        <a:solidFill>
          <a:schemeClr val="phClr"/>
        </a:solidFill>
        <a:blipFill rotWithShape="1">
          <a:blip xmlns:r="http://schemas.openxmlformats.org/officeDocument/2006/relationships" r:embed="rId1">
            <a:duotone>
              <a:schemeClr val="phClr">
                <a:tint val="70000"/>
                <a:shade val="63000"/>
              </a:schemeClr>
              <a:schemeClr val="phClr">
                <a:tint val="10000"/>
                <a:satMod val="150000"/>
              </a:schemeClr>
            </a:duotone>
          </a:blip>
          <a:tile tx="0" ty="0" sx="60000" sy="59000" flip="none" algn="tl"/>
        </a:blipFill>
        <a:blipFill rotWithShape="1">
          <a:blip xmlns:r="http://schemas.openxmlformats.org/officeDocument/2006/relationships" r:embed="rId1">
            <a:duotone>
              <a:schemeClr val="phClr">
                <a:shade val="36000"/>
                <a:satMod val="120000"/>
              </a:schemeClr>
              <a:schemeClr val="phClr">
                <a:tint val="40000"/>
              </a:schemeClr>
            </a:duotone>
          </a:blip>
          <a:tile tx="0" ty="0" sx="60000" sy="59000" flip="none" algn="tl"/>
        </a:blip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oftEdge rad="12700"/>
          </a:effectLst>
        </a:effectStyle>
        <a:effectStyle>
          <a:effectLst>
            <a:outerShdw blurRad="50800" dist="19050" dir="5400000" algn="tl" rotWithShape="0">
              <a:srgbClr val="000000">
                <a:alpha val="60000"/>
              </a:srgbClr>
            </a:outerShdw>
            <a:softEdge rad="12700"/>
          </a:effectLst>
        </a:effectStyle>
      </a:effectStyleLst>
      <a:bgFillStyleLst>
        <a:solidFill>
          <a:schemeClr val="phClr"/>
        </a:solidFill>
        <a:solidFill>
          <a:schemeClr val="phClr">
            <a:shade val="97000"/>
            <a:satMod val="150000"/>
          </a:schemeClr>
        </a:solidFill>
        <a:blipFill rotWithShape="1">
          <a:blip xmlns:r="http://schemas.openxmlformats.org/officeDocument/2006/relationships" r:embed="rId1">
            <a:duotone>
              <a:schemeClr val="phClr">
                <a:tint val="75000"/>
                <a:shade val="58000"/>
                <a:satMod val="120000"/>
              </a:schemeClr>
              <a:schemeClr val="phClr">
                <a:tint val="50000"/>
                <a:shade val="96000"/>
              </a:schemeClr>
            </a:duotone>
          </a:blip>
          <a:tile tx="0" ty="0" sx="100000" sy="100000" flip="none" algn="tl"/>
        </a:blipFill>
      </a:bgFillStyleLst>
    </a:fmtScheme>
  </a:themeElements>
  <a:objectDefaults/>
  <a:extraClrSchemeLst/>
  <a:extLst>
    <a:ext uri="{05A4C25C-085E-4340-85A3-A5531E510DB2}">
      <thm15:themeFamily xmlns:thm15="http://schemas.microsoft.com/office/thememl/2012/main" name="Wood Type" id="{7ACABC62-BF99-48CF-A9DC-4DB89C7B13DC}" vid="{142A1326-48AB-42A9-8428-CB14AA30176D}"/>
    </a:ext>
  </a:extLst>
</a:theme>
</file>

<file path=docProps/app.xml><?xml version="1.0" encoding="utf-8"?>
<Properties xmlns="http://schemas.openxmlformats.org/officeDocument/2006/extended-properties" xmlns:vt="http://schemas.openxmlformats.org/officeDocument/2006/docPropsVTypes">
  <Template>Wood Type</Template>
  <TotalTime>508</TotalTime>
  <Words>855</Words>
  <Application>Microsoft Macintosh PowerPoint</Application>
  <PresentationFormat>Widescreen</PresentationFormat>
  <Paragraphs>73</Paragraphs>
  <Slides>17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Calibri</vt:lpstr>
      <vt:lpstr>Rockwell</vt:lpstr>
      <vt:lpstr>Rockwell Condensed</vt:lpstr>
      <vt:lpstr>Rockwell Extra Bold</vt:lpstr>
      <vt:lpstr>Wingdings</vt:lpstr>
      <vt:lpstr>Arial</vt:lpstr>
      <vt:lpstr>Wood Type</vt:lpstr>
      <vt:lpstr>INTERNAL ASSESSMENT TRAINING: DESIGN</vt:lpstr>
      <vt:lpstr>Aspect 1-title and aim</vt:lpstr>
      <vt:lpstr>Aspect 1-research question</vt:lpstr>
      <vt:lpstr>Aspect 1-background information</vt:lpstr>
      <vt:lpstr>Aspect 1 – variables (independent variable)</vt:lpstr>
      <vt:lpstr>Aspect 1-variables (dependent variable)</vt:lpstr>
      <vt:lpstr>Aspect 1-variables (control)</vt:lpstr>
      <vt:lpstr>Aspect 1- variables (uncertainty)</vt:lpstr>
      <vt:lpstr>Aspect 1-variables (uncertainty)</vt:lpstr>
      <vt:lpstr>Aspect 1-hypothesis</vt:lpstr>
      <vt:lpstr>Aspect 1-Checklist</vt:lpstr>
      <vt:lpstr>Aspect 2- equipment</vt:lpstr>
      <vt:lpstr>Aspect 2- controlling variables</vt:lpstr>
      <vt:lpstr>Aspect 2- method</vt:lpstr>
      <vt:lpstr>Aspect 2- checklist</vt:lpstr>
      <vt:lpstr>Aspect 3-Developing a method for collection of data</vt:lpstr>
      <vt:lpstr>Aspect 3 - checklist</vt:lpstr>
    </vt:vector>
  </TitlesOfParts>
  <Company/>
  <LinksUpToDate>false</LinksUpToDate>
  <SharedDoc>false</SharedDoc>
  <HyperlinksChanged>false</HyperlinksChanged>
  <AppVersion>15.0031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INTERNAL ASSESSMENT TRAINING: DESIGN</dc:title>
  <dc:creator>J Crook</dc:creator>
  <cp:lastModifiedBy>J Crook</cp:lastModifiedBy>
  <cp:revision>11</cp:revision>
  <dcterms:created xsi:type="dcterms:W3CDTF">2017-02-20T13:59:50Z</dcterms:created>
  <dcterms:modified xsi:type="dcterms:W3CDTF">2017-02-22T20:55:55Z</dcterms:modified>
</cp:coreProperties>
</file>